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2" r:id="rId4"/>
    <p:sldId id="261" r:id="rId5"/>
    <p:sldId id="258" r:id="rId6"/>
    <p:sldId id="260" r:id="rId7"/>
    <p:sldId id="257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F1D571-26CF-AE41-85EC-1AE9570370ED}" v="105" dt="2019-03-18T05:48:35.9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pn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31136-39A4-E845-93EB-72D5EC6D0F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6FC33B-F672-E44D-B0D5-B0E12AFAB3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C4E1D-0C2F-9642-9769-86590E29B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C8CA0-7FD5-5F4F-9698-654F0789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9A98B-BEA4-C04E-9F61-BA99301FC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80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B5BB0-4A2E-B348-A20A-B384DA62F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C4859C-A28F-7245-90A3-B9AF9FF8A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501F2-46D2-0C43-BA08-7E1663B2C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FCE4B1-CE91-CE4B-B0FC-2848625D9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E8A9F-7689-E94C-80CD-C1BEFDE25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4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AC7889-D3C4-A740-8624-71D3930E9B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13DD57-0E26-AA4A-AD24-CA2F03E21E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5F4A0C-7F31-1D4D-AB77-920A383B1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FFF94-4E04-6B4C-9D71-5754CDE5C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45C33-DDAC-324E-8972-1D274EFB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B1B29-4134-7E4E-8F1C-8036DEEE6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7584A-6086-6848-8698-8CD840771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F4D03-075A-E445-A00F-7A26D54F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B14C0-6B11-4C47-B10B-A2F0D9C52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BB185-E403-DF47-BD48-41D1E7B80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52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1A1B-90C1-6749-BF50-8E26BC2C7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5E8A1-C05C-6643-8292-47F2125FC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D87BF-7806-8E46-B7A6-41C59CB82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379F6-FC96-9B49-8C1A-B98704685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01046-3D12-AF45-A8CF-71DE236A4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289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CC3AF-E710-4C47-A5C2-6AC6E468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5B825-795C-1D40-8CB8-EFE1801A7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99CBAF-B4EE-C643-AA66-65D13B0CE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A94AE8-4D93-9642-8656-ADA4D2A8F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F3E868-E8F3-1E45-895F-DCB3C9E8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6EA55-82AB-E548-9078-0A27516EB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175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2E1E5-7B09-4443-9F2A-0069377B1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65F119-E938-2241-931C-9F1515FC0A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B5A2E2-88D4-8742-A9D8-CC97D6405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E9AB0D-0BC6-F345-BA0E-4088E29019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F5E506-E4A1-3E47-A17B-CF98831542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314889-7DED-3C42-84AE-8B2B83525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9C5D5E-5560-B740-8C43-62519A2B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A68320-1B42-154E-9327-B3F1F9067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80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CC97F-761F-974B-8946-689C549EE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A18626-812C-AD4A-878C-5029F0F1A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59FB8A-01E9-9941-AD9B-2188933C7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212BE-F905-AE4F-9E76-6E1DA5DA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46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96600D-6096-EE42-8F64-16352F54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47FD18-63D9-7A46-8770-8BFE3F6CF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5045D-EEC8-AD43-9AFE-098C15D7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74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8D3EA-329D-AC4C-80C2-3472553B5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A9873-6FA1-7B42-AC67-902F7E9BF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184B6A-FF0A-244B-98E0-1AC9401F91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FC38F0-0B6E-AC4A-8DDA-A8EA1490F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C99F51-F203-214A-AE3A-92AE190DC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D1CF92-D3CF-9447-9998-0327BD2D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15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3AE0A-4E8B-9449-B9A5-93D0A11BC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CA5D63-2E5A-C04D-AA1B-06A9CCBD4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6E9FAA-394F-0842-AF2C-8E1758B40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2064C-DEB8-0247-95B6-86035589B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93BD9-B96E-6D4E-A0FF-C8F31832E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1DBE8A-4A2D-0543-A0A7-DF5AA59AE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65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FEC9C8-1C91-3D46-8B62-601B423FC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4CCA9-AE52-6146-B22F-7F8BE41A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45A41-BB76-1C4B-A5AC-19BA85CE62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8F57D-592F-DC41-A60D-FDE621C0102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30CB3-CBD9-6A4B-9C89-3E5B60E2F8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B148F-59F5-0241-B2D4-4C5409861E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D34AF-4251-6C44-9887-B5B33BD88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57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13D17-66DB-C248-90AA-53F8390F7D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MOLSIM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5EE596-2EAE-1644-8CA7-83C7CC229C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sabiha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065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07AD8-0658-B641-94B8-C243175B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biphasic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BBC6D-0122-8D49-B9FA-9B75F772C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168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Step1: creating box with cyclohexane. Energy minimization, </a:t>
            </a:r>
            <a:r>
              <a:rPr lang="en-US" sz="2000" dirty="0" err="1"/>
              <a:t>npt,nvt</a:t>
            </a:r>
            <a:r>
              <a:rPr lang="en-US" sz="2000" dirty="0"/>
              <a:t>.</a:t>
            </a:r>
          </a:p>
          <a:p>
            <a:r>
              <a:rPr lang="en-US" sz="2000" dirty="0"/>
              <a:t>Step2: Before solvating the system, make sure that the cyclohexane molecules are not wrapped across the z periodic direction. </a:t>
            </a:r>
          </a:p>
          <a:p>
            <a:pPr lvl="1"/>
            <a:r>
              <a:rPr lang="en-US" sz="1600" dirty="0" err="1"/>
              <a:t>gmx</a:t>
            </a:r>
            <a:r>
              <a:rPr lang="en-US" sz="1600" dirty="0"/>
              <a:t> </a:t>
            </a:r>
            <a:r>
              <a:rPr lang="en-US" sz="1600" dirty="0" err="1"/>
              <a:t>trjconv</a:t>
            </a:r>
            <a:r>
              <a:rPr lang="en-US" sz="1600" dirty="0"/>
              <a:t> -f </a:t>
            </a:r>
            <a:r>
              <a:rPr lang="en-US" sz="1600" dirty="0" err="1"/>
              <a:t>nameofgrofile</a:t>
            </a:r>
            <a:r>
              <a:rPr lang="en-US" sz="1600" dirty="0"/>
              <a:t> -o </a:t>
            </a:r>
            <a:r>
              <a:rPr lang="en-US" sz="1600" dirty="0" err="1"/>
              <a:t>outputnameofgrofile</a:t>
            </a:r>
            <a:r>
              <a:rPr lang="en-US" sz="1600" dirty="0"/>
              <a:t> -</a:t>
            </a:r>
            <a:r>
              <a:rPr lang="en-US" sz="1600" dirty="0" err="1"/>
              <a:t>pbc</a:t>
            </a:r>
            <a:r>
              <a:rPr lang="en-US" sz="1600" dirty="0"/>
              <a:t> whole</a:t>
            </a:r>
          </a:p>
          <a:p>
            <a:r>
              <a:rPr lang="en-US" sz="2000" dirty="0"/>
              <a:t>Step3: extend the box and solvate with water.</a:t>
            </a:r>
          </a:p>
          <a:p>
            <a:r>
              <a:rPr lang="en-US" sz="2000" dirty="0"/>
              <a:t>Equilibrate the system with short </a:t>
            </a:r>
            <a:r>
              <a:rPr lang="en-US" sz="2000" dirty="0" err="1"/>
              <a:t>em,npt,nvt</a:t>
            </a:r>
            <a:r>
              <a:rPr lang="en-US" sz="2000" dirty="0"/>
              <a:t>. Run 100ns production run.</a:t>
            </a:r>
          </a:p>
        </p:txBody>
      </p:sp>
    </p:spTree>
    <p:extLst>
      <p:ext uri="{BB962C8B-B14F-4D97-AF65-F5344CB8AC3E}">
        <p14:creationId xmlns:p14="http://schemas.microsoft.com/office/powerpoint/2010/main" val="1078893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02B39-22A0-2A42-BC8B-89531F869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box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8C8BD14-6EF4-B344-AC31-FB06762B33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99172" y="2395666"/>
            <a:ext cx="3554628" cy="41782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12F6D2-B99D-C04F-83C2-48AC042A5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82" y="2914242"/>
            <a:ext cx="3048000" cy="3060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A4CDDB-DD7D-4A48-B256-D6B86A760A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0216" y="2395666"/>
            <a:ext cx="3177746" cy="403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37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D531-DC72-A546-A1C1-752C81CE0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0EDB366-6B1D-BA48-A72C-06E82FE975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0706808"/>
              </p:ext>
            </p:extLst>
          </p:nvPr>
        </p:nvGraphicFramePr>
        <p:xfrm>
          <a:off x="628135" y="627020"/>
          <a:ext cx="10515600" cy="621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5918041"/>
                    </a:ext>
                  </a:extLst>
                </a:gridCol>
                <a:gridCol w="1252151">
                  <a:extLst>
                    <a:ext uri="{9D8B030D-6E8A-4147-A177-3AD203B41FA5}">
                      <a16:colId xmlns:a16="http://schemas.microsoft.com/office/drawing/2014/main" val="1427092878"/>
                    </a:ext>
                  </a:extLst>
                </a:gridCol>
                <a:gridCol w="1915298">
                  <a:extLst>
                    <a:ext uri="{9D8B030D-6E8A-4147-A177-3AD203B41FA5}">
                      <a16:colId xmlns:a16="http://schemas.microsoft.com/office/drawing/2014/main" val="2552283340"/>
                    </a:ext>
                  </a:extLst>
                </a:gridCol>
                <a:gridCol w="2090351">
                  <a:extLst>
                    <a:ext uri="{9D8B030D-6E8A-4147-A177-3AD203B41FA5}">
                      <a16:colId xmlns:a16="http://schemas.microsoft.com/office/drawing/2014/main" val="304425904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20044247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754242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walkers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nodes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MPI ranks/walker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OMP threads/rank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</a:rPr>
                        <a:t>ns/day/walker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ns/day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7133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4.527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4.527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64551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8.498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8.498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637966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16.227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16.227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55444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28.682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28.682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462405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48.342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48.342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287963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42.557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42.557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191169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46.724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46.724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228269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44.027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44.027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92478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48.788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48.788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663318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27.223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54.446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139848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14.140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56.56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368304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7.232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57.856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374989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48.362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96.724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779075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27.177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108.708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891555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14.176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113.408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122396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4803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E226E-0A6D-5E4C-888F-EB8ACC72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other analysis?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B8268E-0449-2E46-9C13-B028E828C6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0537" y="179888"/>
            <a:ext cx="3577234" cy="30215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F311DB-558E-5E48-9435-803879EE3E43}"/>
              </a:ext>
            </a:extLst>
          </p:cNvPr>
          <p:cNvSpPr txBox="1"/>
          <p:nvPr/>
        </p:nvSpPr>
        <p:spPr>
          <a:xfrm>
            <a:off x="838200" y="1690688"/>
            <a:ext cx="47352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gmx</a:t>
            </a:r>
            <a:r>
              <a:rPr lang="en-US" dirty="0"/>
              <a:t> energy: The </a:t>
            </a:r>
            <a:r>
              <a:rPr lang="en-US" dirty="0" err="1"/>
              <a:t>em.edr</a:t>
            </a:r>
            <a:r>
              <a:rPr lang="en-US" dirty="0"/>
              <a:t> file contains all of the energy terms that GROMACS collects during EM. You can analyze any .</a:t>
            </a:r>
            <a:r>
              <a:rPr lang="en-US" dirty="0" err="1"/>
              <a:t>edr</a:t>
            </a:r>
            <a:r>
              <a:rPr lang="en-US" dirty="0"/>
              <a:t> file using the GROMACS energy module.</a:t>
            </a:r>
          </a:p>
          <a:p>
            <a:endParaRPr lang="en-US" dirty="0"/>
          </a:p>
          <a:p>
            <a:r>
              <a:rPr lang="en-US" dirty="0"/>
              <a:t>Plot </a:t>
            </a:r>
            <a:r>
              <a:rPr lang="en-US" dirty="0" err="1"/>
              <a:t>xvg</a:t>
            </a:r>
            <a:r>
              <a:rPr lang="en-US" dirty="0"/>
              <a:t> files using </a:t>
            </a:r>
            <a:r>
              <a:rPr lang="en-US" dirty="0" err="1"/>
              <a:t>gnuplot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set datafile </a:t>
            </a:r>
            <a:r>
              <a:rPr lang="en-US" dirty="0" err="1"/>
              <a:t>commentschars</a:t>
            </a:r>
            <a:r>
              <a:rPr lang="en-US" dirty="0"/>
              <a:t> "#@&amp;”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371FB9-C7A9-874B-8D27-AF3C82115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75" y="3735986"/>
            <a:ext cx="4404549" cy="31220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3E8A13-E25C-5A4E-AD2E-E5A6B45AC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1400" y="3583459"/>
            <a:ext cx="4609831" cy="327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83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DE8403A-2216-6D4B-B2CA-40CFFE81E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8393" y="1615591"/>
            <a:ext cx="3807144" cy="494514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05E97E6-7D4B-6441-8313-6CDFA888F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biphasic system with protein in water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15EE67-46A7-F64C-8792-11DDD6353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330" y="1536494"/>
            <a:ext cx="3660327" cy="51033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ACEFC7E-EFC6-C140-BC35-CB7EB8B290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1689" b="2082"/>
          <a:stretch/>
        </p:blipFill>
        <p:spPr>
          <a:xfrm>
            <a:off x="1088426" y="2648743"/>
            <a:ext cx="3412138" cy="35948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F86576C-7EA9-314A-8CB4-C299246DF3D4}"/>
              </a:ext>
            </a:extLst>
          </p:cNvPr>
          <p:cNvSpPr/>
          <p:nvPr/>
        </p:nvSpPr>
        <p:spPr>
          <a:xfrm>
            <a:off x="3186113" y="5957888"/>
            <a:ext cx="1500187" cy="600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8DD5A8-7BE5-524C-B74A-E7A07378CBB1}"/>
              </a:ext>
            </a:extLst>
          </p:cNvPr>
          <p:cNvSpPr/>
          <p:nvPr/>
        </p:nvSpPr>
        <p:spPr>
          <a:xfrm>
            <a:off x="637082" y="5817618"/>
            <a:ext cx="1500187" cy="600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21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46DB1-2E73-9540-BCB9-C98761235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4E1052-71AD-8442-9AE3-6FAE3C761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92" y="2717800"/>
            <a:ext cx="4254500" cy="4114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6622C5-8ED2-5C4E-A9FF-D0DAF3776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042" y="2730500"/>
            <a:ext cx="4178300" cy="4127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EC2BEE-CE39-6C46-9A43-1C831AE453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1450" y="2730500"/>
            <a:ext cx="42291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14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84C8B-63E4-1246-A45C-FA1CBE6D3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gmx</a:t>
            </a:r>
            <a:r>
              <a:rPr lang="en-US" dirty="0"/>
              <a:t> density…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D9B5A1-17FD-5843-9A86-664D2FEAE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86" y="1590942"/>
            <a:ext cx="7285920" cy="504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932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1B1EE-32F5-484F-93E1-3675D2869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do this….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F3387D-45D1-2F48-A00C-05A132E89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9650" y="1861344"/>
            <a:ext cx="7632700" cy="4279900"/>
          </a:xfrm>
          <a:prstGeom prst="rect">
            <a:avLst/>
          </a:prstGeom>
          <a:solidFill>
            <a:schemeClr val="accent2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808AFF9-9B0B-0C43-B74B-13567373FA3F}"/>
              </a:ext>
            </a:extLst>
          </p:cNvPr>
          <p:cNvCxnSpPr/>
          <p:nvPr/>
        </p:nvCxnSpPr>
        <p:spPr>
          <a:xfrm>
            <a:off x="838200" y="3991232"/>
            <a:ext cx="12871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45F0BA1-AC97-0841-98DA-B8296CD7E966}"/>
              </a:ext>
            </a:extLst>
          </p:cNvPr>
          <p:cNvCxnSpPr>
            <a:cxnSpLocks/>
          </p:cNvCxnSpPr>
          <p:nvPr/>
        </p:nvCxnSpPr>
        <p:spPr>
          <a:xfrm>
            <a:off x="838200" y="3138616"/>
            <a:ext cx="12871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5484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254</Words>
  <Application>Microsoft Macintosh PowerPoint</Application>
  <PresentationFormat>Widescreen</PresentationFormat>
  <Paragraphs>113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MOLSIM project</vt:lpstr>
      <vt:lpstr>biphasic system</vt:lpstr>
      <vt:lpstr>Building box</vt:lpstr>
      <vt:lpstr>PowerPoint Presentation</vt:lpstr>
      <vt:lpstr>What other analysis?</vt:lpstr>
      <vt:lpstr>biphasic system with protein in water</vt:lpstr>
      <vt:lpstr>PowerPoint Presentation</vt:lpstr>
      <vt:lpstr>Using gmx density…</vt:lpstr>
      <vt:lpstr>Don’t do this….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Sabiha Rustam</dc:creator>
  <cp:lastModifiedBy>Sabiha Rustam</cp:lastModifiedBy>
  <cp:revision>9</cp:revision>
  <dcterms:created xsi:type="dcterms:W3CDTF">2019-03-15T06:03:40Z</dcterms:created>
  <dcterms:modified xsi:type="dcterms:W3CDTF">2019-03-18T05:48:36Z</dcterms:modified>
</cp:coreProperties>
</file>

<file path=docProps/thumbnail.jpeg>
</file>